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5" r:id="rId3"/>
    <p:sldId id="266" r:id="rId4"/>
    <p:sldId id="258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FD"/>
    <a:srgbClr val="D5D4E4"/>
    <a:srgbClr val="FF9B96"/>
    <a:srgbClr val="B43932"/>
    <a:srgbClr val="960000"/>
    <a:srgbClr val="97B7F9"/>
    <a:srgbClr val="FE8C82"/>
    <a:srgbClr val="4042E2"/>
    <a:srgbClr val="9990B6"/>
    <a:srgbClr val="DDD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1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EF1E89-88C5-4A6B-9A30-D8A06648E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D0856-23B9-40ED-B408-C4A3135798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D9A76-1189-4BD4-9D6C-6ECC6CF7FD58}" type="datetimeFigureOut">
              <a:rPr lang="en-PH" smtClean="0"/>
              <a:t>05/08/2022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D3E8C-82D9-4F79-8F03-0FC7613AB6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A65D8-E13E-4AFA-9208-5DE84574E6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9D5F-6F99-49B8-BA4B-282908A82A5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42216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3T03:16:48.6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3T03:16:58.07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3T03:16:59.04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0,'283'0,"66"1,222 4,245 3,204 0,123 0,237 11,8 27,-6 49,-23 69,-562-28,-147-8,-133-15,-111-16,-87-11,-62-12,321 76,-548-144,0 2,0 0,34 16,-42-16,1-2,0 0,-1-2,36 3,20 5,-41-4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3T03:16:48.6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3T03:16:58.07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3T03:16:59.04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0,'283'0,"66"1,222 4,245 3,204 0,123 0,237 11,8 27,-6 49,-23 69,-562-28,-147-8,-133-15,-111-16,-87-11,-62-12,321 76,-548-144,0 2,0 0,34 16,-42-16,1-2,0 0,-1-2,36 3,20 5,-41-4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7E32EE-53C1-4D26-AF6F-0D1338718D9B}"/>
              </a:ext>
            </a:extLst>
          </p:cNvPr>
          <p:cNvSpPr/>
          <p:nvPr userDrawn="1"/>
        </p:nvSpPr>
        <p:spPr>
          <a:xfrm>
            <a:off x="0" y="0"/>
            <a:ext cx="12192000" cy="5822830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F14E9-9831-4541-8B58-56B47A1EE3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5177"/>
            <a:ext cx="9144000" cy="3355581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5E757-C71F-4B6D-8FB3-1830A912D6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876830"/>
            <a:ext cx="9144000" cy="51599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92D8CA-3DE2-41B9-AB31-B0E839BF19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65" y="80453"/>
            <a:ext cx="2950470" cy="1417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CC188D-1DA2-44CF-9FE5-A3C83C25B44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8" y="5840489"/>
            <a:ext cx="9144001" cy="9370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9A2850-618D-4741-9457-0F79253D956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99590352"/>
              </p:ext>
            </p:extLst>
          </p:nvPr>
        </p:nvGraphicFramePr>
        <p:xfrm>
          <a:off x="8001588" y="6418088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46FBB-42F1-4240-AFA5-F54BA7E644EC}"/>
              </a:ext>
            </a:extLst>
          </p:cNvPr>
          <p:cNvSpPr txBox="1">
            <a:spLocks/>
          </p:cNvSpPr>
          <p:nvPr userDrawn="1"/>
        </p:nvSpPr>
        <p:spPr>
          <a:xfrm>
            <a:off x="9605752" y="6412422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8BF8764E-919D-4FF1-B9C1-4F64A5AB50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E61A2A-A924-49B0-9433-0FCD3D5333F9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2EC49C9-A873-4844-941D-0196E2A764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250E956-660A-4CA8-9FCD-B084D948E6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A6D72F-D5D8-40ED-8A86-6B759318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4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9F6F9E-A9CB-4AE6-935D-CE5142845EE7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1F1C6-5873-435F-AF47-8734DF000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FC290-82EA-4A3D-93DA-AEBD9950B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96080"/>
          </a:xfrm>
        </p:spPr>
        <p:txBody>
          <a:bodyPr vert="eaVert"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756ABC-C2E7-453E-9839-2AF2C007B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/>
          <a:stretch/>
        </p:blipFill>
        <p:spPr>
          <a:xfrm>
            <a:off x="6830680" y="6121705"/>
            <a:ext cx="4517367" cy="693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F8690-83E4-40DB-B0C8-187B7EC58B5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141D61-06CA-464D-A5D8-B72977F9CFB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92BA4A-9A8F-446E-BEEA-2B086393FAF7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8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4CD37-A6D0-48DF-8322-01E231FDC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3E461-6119-4EF7-8C3C-EAF967C67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397BD3-2275-4BF2-917C-BA1D6DD5E92C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C2334-B9D9-461D-9062-EEE0E9416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3259E-57FF-4DFC-B70B-D57421FC3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47850"/>
            <a:ext cx="10515600" cy="4273855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1414A2-0990-4015-A8A1-F063865F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9058" y="6330560"/>
            <a:ext cx="414067" cy="365125"/>
          </a:xfrm>
        </p:spPr>
        <p:txBody>
          <a:bodyPr/>
          <a:lstStyle/>
          <a:p>
            <a:fld id="{E4A6D72F-D5D8-40ED-8A86-6B759318CC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951521-7928-496B-818E-831C0E704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/>
          <a:stretch/>
        </p:blipFill>
        <p:spPr>
          <a:xfrm>
            <a:off x="6770298" y="6121705"/>
            <a:ext cx="4517367" cy="693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0AB249-9188-4A0C-87F4-F294530490A1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844398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005EF3-2382-4623-A247-2F84692BD6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3456884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92F81F-D4E1-4532-B1CF-2C6A99F0CC8E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6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53C7D4-2B21-43C1-8A1D-82CD8460A5ED}"/>
              </a:ext>
            </a:extLst>
          </p:cNvPr>
          <p:cNvSpPr/>
          <p:nvPr userDrawn="1"/>
        </p:nvSpPr>
        <p:spPr>
          <a:xfrm>
            <a:off x="-255917" y="-50306"/>
            <a:ext cx="12447917" cy="613995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8EF73-9546-483D-9EAD-DFB632962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D0917-E86B-442A-882B-336824D59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DF763E-1509-4515-BAFA-E814BDB60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/>
          <a:stretch/>
        </p:blipFill>
        <p:spPr>
          <a:xfrm>
            <a:off x="6830680" y="6121705"/>
            <a:ext cx="4517367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02010-605F-4CF2-9B41-A3AB74BFE820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9C2779-491C-4D47-959D-0BC7B0C2D78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98493A-4534-4CA0-871E-2133AF8DA10C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92594-4F40-4A92-BAF4-8A3913445AA3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02AD6-4433-4D36-B5CB-B18AB9DAD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07EE7-D66A-4C98-A355-90546EA8E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Bookman Old Style" panose="02050604050505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DB268-2C49-45FC-9159-62EEC31A8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1663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5F13D-BCF4-4ECC-B0F0-F466F6596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Bookman Old Style" panose="02050604050505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B6016-D228-427A-AFA2-964C4988A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1663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57829B-690A-4463-A5BB-7AEA27A71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/>
          <a:stretch/>
        </p:blipFill>
        <p:spPr>
          <a:xfrm>
            <a:off x="6830680" y="6121705"/>
            <a:ext cx="4517367" cy="693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BFF133-89B5-4303-8136-98289A3E47BF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DA6E9B-037E-4BE6-94BC-D7E4CC44402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2276014"/>
              </p:ext>
            </p:extLst>
          </p:nvPr>
        </p:nvGraphicFramePr>
        <p:xfrm>
          <a:off x="8858838" y="6498541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38C92A-BD09-4754-B80A-5D640BAC3BBA}"/>
              </a:ext>
            </a:extLst>
          </p:cNvPr>
          <p:cNvSpPr txBox="1">
            <a:spLocks/>
          </p:cNvSpPr>
          <p:nvPr userDrawn="1"/>
        </p:nvSpPr>
        <p:spPr>
          <a:xfrm>
            <a:off x="10463002" y="6492875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3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0C94E-ED3C-4F20-9899-C61DF744B6FF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32C01-57AC-453B-9EED-B9D27B0C7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AC9F-A847-4C72-95ED-89DCAF2B3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608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667CE-1F52-4D9D-A199-7BD1A607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9608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0DBDC4-E0E5-4AF9-8C81-A8AD81AAC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/>
          <a:stretch/>
        </p:blipFill>
        <p:spPr>
          <a:xfrm>
            <a:off x="6830680" y="6121705"/>
            <a:ext cx="4517367" cy="693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A25B3F-B379-4E88-86E0-AD8FD37F8D0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DAF1CF-7428-494B-AF10-0F925FD4FEF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4CDE-B98C-4A71-BA38-9D76260055C0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5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5CB6B0-A75E-4939-86A7-36245F451189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3EF73-A06A-414F-B3EE-1AEA23E64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A343E-79DD-428D-8619-26D22DFF1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/>
          <a:stretch/>
        </p:blipFill>
        <p:spPr>
          <a:xfrm>
            <a:off x="6830680" y="6121705"/>
            <a:ext cx="4517367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BA03F-55B9-4BAB-BC51-67712B6980A4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5B5BDE-732C-43E9-8620-6527A9FCED2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E6DCC2-C59F-46CD-8B0A-2E4BF91AA6B2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5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5B3337-857B-4BDE-86D2-386B53A79621}"/>
              </a:ext>
            </a:extLst>
          </p:cNvPr>
          <p:cNvSpPr/>
          <p:nvPr userDrawn="1"/>
        </p:nvSpPr>
        <p:spPr>
          <a:xfrm>
            <a:off x="-255917" y="0"/>
            <a:ext cx="12447917" cy="454615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C8053-B688-4AE7-907D-86BA49068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/>
          <a:stretch/>
        </p:blipFill>
        <p:spPr>
          <a:xfrm>
            <a:off x="6830680" y="6121705"/>
            <a:ext cx="4517367" cy="693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7AFCB6-3674-4EBC-942E-9E54E0F761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09" y="416358"/>
            <a:ext cx="7875381" cy="3937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E8722-3716-4492-9692-E96ABE3A98C9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507BE1-7E47-4482-BBA7-AA52084062E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A849F03-A332-42CE-A4F7-2E0EADAD3EA4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5280C1-1489-411E-A38D-E8E6DBE3F24C}"/>
              </a:ext>
            </a:extLst>
          </p:cNvPr>
          <p:cNvSpPr/>
          <p:nvPr userDrawn="1"/>
        </p:nvSpPr>
        <p:spPr>
          <a:xfrm>
            <a:off x="-255916" y="-50306"/>
            <a:ext cx="5439104" cy="210770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F5C7A-5A10-43B1-8DD8-DDAC0292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2268-8690-48F0-83ED-6BDD4FAA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Bookman Old Style" panose="02050604050505020204" pitchFamily="18" charset="0"/>
              </a:defRPr>
            </a:lvl1pPr>
            <a:lvl2pPr>
              <a:defRPr sz="2800">
                <a:latin typeface="Bookman Old Style" panose="02050604050505020204" pitchFamily="18" charset="0"/>
              </a:defRPr>
            </a:lvl2pPr>
            <a:lvl3pPr>
              <a:defRPr sz="2400">
                <a:latin typeface="Bookman Old Style" panose="02050604050505020204" pitchFamily="18" charset="0"/>
              </a:defRPr>
            </a:lvl3pPr>
            <a:lvl4pPr>
              <a:defRPr sz="2000">
                <a:latin typeface="Bookman Old Style" panose="02050604050505020204" pitchFamily="18" charset="0"/>
              </a:defRPr>
            </a:lvl4pPr>
            <a:lvl5pPr>
              <a:defRPr sz="2000">
                <a:latin typeface="Bookman Old Style" panose="0205060405050502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62DCA-5D02-4EC3-94E6-9FCCF3EB4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ookman Old Style" panose="02050604050505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2760E8-15EF-441C-84AF-EDB1FAA6C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/>
          <a:stretch/>
        </p:blipFill>
        <p:spPr>
          <a:xfrm>
            <a:off x="6830680" y="6121705"/>
            <a:ext cx="4517367" cy="693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123025-CF35-46DA-94D9-8843EC9E6F5F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561051-7801-415F-BA6A-F3092A279A4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63031-3624-4286-B50F-FB2777677955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6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25F8A5-A392-434F-8C58-95603D7085A3}"/>
              </a:ext>
            </a:extLst>
          </p:cNvPr>
          <p:cNvSpPr/>
          <p:nvPr userDrawn="1"/>
        </p:nvSpPr>
        <p:spPr>
          <a:xfrm>
            <a:off x="-255916" y="-50306"/>
            <a:ext cx="5439104" cy="210770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18F05-C9EC-4D76-96DA-55FFBE07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22A36-F9B7-4010-8E96-624CA16FD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92C17-8901-4CB9-B051-477BB1769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ookman Old Style" panose="02050604050505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B97755-5B6A-4ED8-B6F5-C6FF832C7E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/>
          <a:stretch/>
        </p:blipFill>
        <p:spPr>
          <a:xfrm>
            <a:off x="6830680" y="6121705"/>
            <a:ext cx="4517367" cy="693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3511D9-BF0E-47F0-9471-6EF44EA53FB9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215EB6-F94A-489C-A058-65516DDAF54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5F3F1-8B45-4D78-B082-82D3808260D9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1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CCF0F-3F45-471D-ACAC-E5B0AD87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9771F-D520-4C00-9BCD-18A7F83DA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1BB5-05AE-4E9B-B9F0-714A90E44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1A2A-A924-49B0-9433-0FCD3D5333F9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7FF29-AE11-4062-A8D4-A1CCAF0B5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08604-D03B-4DB5-86DB-9F09EF259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6D72F-D5D8-40ED-8A86-6B759318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customXml" Target="../ink/ink5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sample%20forms/Teachers-Profile-SY-1819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ample%20forms/canteen.png" TargetMode="External"/><Relationship Id="rId2" Type="http://schemas.openxmlformats.org/officeDocument/2006/relationships/hyperlink" Target="sample%20forms/MOOE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ample%20forms/Maintenance%20plan.png" TargetMode="External"/><Relationship Id="rId2" Type="http://schemas.openxmlformats.org/officeDocument/2006/relationships/hyperlink" Target="sample%20forms/resource%20mob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sample%20forms/a.-School-Physical-Plant-Property-and-Equipment-PP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01CF-47B5-48F0-9A8D-ADA3CEBF0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05" y="1898040"/>
            <a:ext cx="3215891" cy="559942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49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guet Script" panose="00000500000000000000" pitchFamily="2" charset="0"/>
              </a:rPr>
              <a:t>SCHOOL</a:t>
            </a:r>
            <a:br>
              <a:rPr lang="en-US" sz="1600" dirty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5071"/>
          <a:stretch/>
        </p:blipFill>
        <p:spPr>
          <a:xfrm>
            <a:off x="8170331" y="810257"/>
            <a:ext cx="3651821" cy="37184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A891B8E-E6B0-4F79-0068-8B0A91761113}"/>
              </a:ext>
            </a:extLst>
          </p:cNvPr>
          <p:cNvSpPr txBox="1">
            <a:spLocks/>
          </p:cNvSpPr>
          <p:nvPr/>
        </p:nvSpPr>
        <p:spPr>
          <a:xfrm>
            <a:off x="1390099" y="1737282"/>
            <a:ext cx="3651821" cy="1119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guet Script" panose="00000500000000000000" pitchFamily="2" charset="0"/>
              </a:rPr>
              <a:t>BASED</a:t>
            </a:r>
            <a:endParaRPr lang="en-US" sz="2000" dirty="0">
              <a:latin typeface="Baguet Script" panose="000005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C25297-80AA-4C89-3AAA-90D2EA2244DD}"/>
              </a:ext>
            </a:extLst>
          </p:cNvPr>
          <p:cNvSpPr txBox="1">
            <a:spLocks/>
          </p:cNvSpPr>
          <p:nvPr/>
        </p:nvSpPr>
        <p:spPr>
          <a:xfrm>
            <a:off x="2458705" y="2457979"/>
            <a:ext cx="4294569" cy="1119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guet Script" panose="00000500000000000000" pitchFamily="2" charset="0"/>
              </a:rPr>
              <a:t>MANAGEMENT</a:t>
            </a:r>
            <a:endParaRPr lang="en-US" sz="2000" dirty="0">
              <a:latin typeface="Baguet Script" panose="000005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79B3AF-5DCD-8BC4-EB50-2A080CDDC59D}"/>
              </a:ext>
            </a:extLst>
          </p:cNvPr>
          <p:cNvSpPr txBox="1">
            <a:spLocks/>
          </p:cNvSpPr>
          <p:nvPr/>
        </p:nvSpPr>
        <p:spPr>
          <a:xfrm>
            <a:off x="87597" y="3098300"/>
            <a:ext cx="3651821" cy="1119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guet Script" panose="00000500000000000000" pitchFamily="2" charset="0"/>
              </a:rPr>
              <a:t>Principle 4: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1E043B-5A84-CBC1-4CB6-7B5FFBB2F88D}"/>
              </a:ext>
            </a:extLst>
          </p:cNvPr>
          <p:cNvSpPr txBox="1">
            <a:spLocks/>
          </p:cNvSpPr>
          <p:nvPr/>
        </p:nvSpPr>
        <p:spPr>
          <a:xfrm>
            <a:off x="1313144" y="3968732"/>
            <a:ext cx="7457551" cy="1119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Book Antiqua" panose="02040602050305030304" pitchFamily="18" charset="0"/>
                <a:cs typeface="Angsana New" panose="020B0502040204020203" pitchFamily="18" charset="-34"/>
              </a:rPr>
              <a:t>RESOURCE MANAGE MENT</a:t>
            </a:r>
            <a:endParaRPr lang="en-US" sz="2000" dirty="0">
              <a:latin typeface="Book Antiqua" panose="02040602050305030304" pitchFamily="18" charset="0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06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A924C5-FDED-3A33-B8B2-39D31236FA6E}"/>
                  </a:ext>
                </a:extLst>
              </p14:cNvPr>
              <p14:cNvContentPartPr/>
              <p14:nvPr/>
            </p14:nvContentPartPr>
            <p14:xfrm>
              <a:off x="938855" y="145244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A924C5-FDED-3A33-B8B2-39D31236FA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855" y="134444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95CF79-4C8E-281F-5A93-8CBF016869D1}"/>
                  </a:ext>
                </a:extLst>
              </p14:cNvPr>
              <p14:cNvContentPartPr/>
              <p14:nvPr/>
            </p14:nvContentPartPr>
            <p14:xfrm>
              <a:off x="876215" y="151544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95CF79-4C8E-281F-5A93-8CBF016869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215" y="144344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D1CF19-3455-CCB2-C771-4E0C1445241A}"/>
                  </a:ext>
                </a:extLst>
              </p14:cNvPr>
              <p14:cNvContentPartPr/>
              <p14:nvPr/>
            </p14:nvContentPartPr>
            <p14:xfrm>
              <a:off x="938855" y="1327522"/>
              <a:ext cx="4907880" cy="44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D1CF19-3455-CCB2-C771-4E0C144524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2855" y="1255522"/>
                <a:ext cx="4979520" cy="5886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itle 10">
            <a:extLst>
              <a:ext uri="{FF2B5EF4-FFF2-40B4-BE49-F238E27FC236}">
                <a16:creationId xmlns:a16="http://schemas.microsoft.com/office/drawing/2014/main" id="{24D0D9E5-610B-C66E-BA3A-7107329D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SBM MANAGEMENT OF RESOURCES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08F376-D187-9740-0CFA-9E554F55E556}"/>
              </a:ext>
            </a:extLst>
          </p:cNvPr>
          <p:cNvSpPr txBox="1">
            <a:spLocks/>
          </p:cNvSpPr>
          <p:nvPr/>
        </p:nvSpPr>
        <p:spPr>
          <a:xfrm>
            <a:off x="632193" y="2316264"/>
            <a:ext cx="10927613" cy="2769255"/>
          </a:xfrm>
          <a:prstGeom prst="rect">
            <a:avLst/>
          </a:prstGeom>
          <a:solidFill>
            <a:srgbClr val="F5F9FD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PH" sz="3600" dirty="0">
              <a:solidFill>
                <a:srgbClr val="4042E2"/>
              </a:solidFill>
              <a:latin typeface="Amasis MT Pro Black" panose="020B060402020202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PH" sz="3600" dirty="0">
                <a:solidFill>
                  <a:srgbClr val="4042E2"/>
                </a:solidFill>
                <a:latin typeface="Amasis MT Pro Black" panose="020B0604020202020204" pitchFamily="18" charset="0"/>
              </a:rPr>
              <a:t>“Resources are collectively and judiciously mobilized and managed with transparency, effectiveness and efficiency”.</a:t>
            </a:r>
          </a:p>
        </p:txBody>
      </p:sp>
    </p:spTree>
    <p:extLst>
      <p:ext uri="{BB962C8B-B14F-4D97-AF65-F5344CB8AC3E}">
        <p14:creationId xmlns:p14="http://schemas.microsoft.com/office/powerpoint/2010/main" val="75469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A924C5-FDED-3A33-B8B2-39D31236FA6E}"/>
                  </a:ext>
                </a:extLst>
              </p14:cNvPr>
              <p14:cNvContentPartPr/>
              <p14:nvPr/>
            </p14:nvContentPartPr>
            <p14:xfrm>
              <a:off x="938855" y="145244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A924C5-FDED-3A33-B8B2-39D31236FA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855" y="134444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95CF79-4C8E-281F-5A93-8CBF016869D1}"/>
                  </a:ext>
                </a:extLst>
              </p14:cNvPr>
              <p14:cNvContentPartPr/>
              <p14:nvPr/>
            </p14:nvContentPartPr>
            <p14:xfrm>
              <a:off x="876215" y="151544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95CF79-4C8E-281F-5A93-8CBF016869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215" y="144344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D1CF19-3455-CCB2-C771-4E0C1445241A}"/>
                  </a:ext>
                </a:extLst>
              </p14:cNvPr>
              <p14:cNvContentPartPr/>
              <p14:nvPr/>
            </p14:nvContentPartPr>
            <p14:xfrm>
              <a:off x="938855" y="1327522"/>
              <a:ext cx="4907880" cy="444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D1CF19-3455-CCB2-C771-4E0C144524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2855" y="1255522"/>
                <a:ext cx="4979520" cy="5886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itle 10">
            <a:extLst>
              <a:ext uri="{FF2B5EF4-FFF2-40B4-BE49-F238E27FC236}">
                <a16:creationId xmlns:a16="http://schemas.microsoft.com/office/drawing/2014/main" id="{24D0D9E5-610B-C66E-BA3A-7107329D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2800" dirty="0"/>
              <a:t>3 SBM ORGANIZATIONAL RESOURCES</a:t>
            </a:r>
          </a:p>
        </p:txBody>
      </p:sp>
      <p:pic>
        <p:nvPicPr>
          <p:cNvPr id="12" name="Picture 11" descr="Human resource management Vectors &amp; Illustrations for Free Download |  Freepik">
            <a:extLst>
              <a:ext uri="{FF2B5EF4-FFF2-40B4-BE49-F238E27FC236}">
                <a16:creationId xmlns:a16="http://schemas.microsoft.com/office/drawing/2014/main" id="{4E716A85-374E-9ADA-9153-CD02411623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12820" r="10100" b="9064"/>
          <a:stretch/>
        </p:blipFill>
        <p:spPr bwMode="auto">
          <a:xfrm>
            <a:off x="4971344" y="1844537"/>
            <a:ext cx="2078816" cy="196753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08F376-D187-9740-0CFA-9E554F55E556}"/>
              </a:ext>
            </a:extLst>
          </p:cNvPr>
          <p:cNvSpPr txBox="1">
            <a:spLocks/>
          </p:cNvSpPr>
          <p:nvPr/>
        </p:nvSpPr>
        <p:spPr>
          <a:xfrm>
            <a:off x="426187" y="2520919"/>
            <a:ext cx="4715655" cy="742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PH" sz="3600" dirty="0">
                <a:solidFill>
                  <a:srgbClr val="4042E2"/>
                </a:solidFill>
                <a:latin typeface="Amasis MT Pro Black" panose="020B0604020202020204" pitchFamily="18" charset="0"/>
              </a:rPr>
              <a:t>Human Resource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F7C284-FB86-7446-6785-3EBD22C622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119" b="10901"/>
          <a:stretch/>
        </p:blipFill>
        <p:spPr>
          <a:xfrm>
            <a:off x="1027884" y="3954194"/>
            <a:ext cx="2208261" cy="176618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201B7B1-5DF1-04D7-075E-31A1606BF1EF}"/>
              </a:ext>
            </a:extLst>
          </p:cNvPr>
          <p:cNvSpPr txBox="1">
            <a:spLocks/>
          </p:cNvSpPr>
          <p:nvPr/>
        </p:nvSpPr>
        <p:spPr>
          <a:xfrm>
            <a:off x="3156750" y="4902103"/>
            <a:ext cx="5290207" cy="742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PH" sz="3600" dirty="0">
                <a:solidFill>
                  <a:srgbClr val="FE8C82"/>
                </a:solidFill>
                <a:latin typeface="Amasis MT Pro Black" panose="02040A04050005020304" pitchFamily="18" charset="0"/>
              </a:rPr>
              <a:t>Financial Resource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DD29F6B-1C58-C548-15F9-04D8BBA2D081}"/>
              </a:ext>
            </a:extLst>
          </p:cNvPr>
          <p:cNvSpPr txBox="1">
            <a:spLocks/>
          </p:cNvSpPr>
          <p:nvPr/>
        </p:nvSpPr>
        <p:spPr>
          <a:xfrm>
            <a:off x="8066104" y="2892393"/>
            <a:ext cx="4303642" cy="63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PH" sz="3200" dirty="0">
                <a:solidFill>
                  <a:srgbClr val="B43932"/>
                </a:solidFill>
                <a:latin typeface="Amasis MT Pro Black" panose="02040A04050005020304" pitchFamily="18" charset="0"/>
              </a:rPr>
              <a:t>Physical Resource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07EFC0-2F88-5087-140A-CE6D711CBC29}"/>
              </a:ext>
            </a:extLst>
          </p:cNvPr>
          <p:cNvSpPr/>
          <p:nvPr/>
        </p:nvSpPr>
        <p:spPr>
          <a:xfrm>
            <a:off x="8593595" y="3588553"/>
            <a:ext cx="2133600" cy="1967534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DDD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403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8407CA-41E1-C526-A6C3-C3372B97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36" y="-11315"/>
            <a:ext cx="10515600" cy="864896"/>
          </a:xfrm>
        </p:spPr>
        <p:txBody>
          <a:bodyPr>
            <a:normAutofit/>
          </a:bodyPr>
          <a:lstStyle/>
          <a:p>
            <a:r>
              <a:rPr lang="en-PH" sz="3200" dirty="0">
                <a:solidFill>
                  <a:srgbClr val="D5D4E4"/>
                </a:solidFill>
              </a:rPr>
              <a:t>Observations: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080FF3D-E078-58BC-3630-85DD55838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148173"/>
              </p:ext>
            </p:extLst>
          </p:nvPr>
        </p:nvGraphicFramePr>
        <p:xfrm>
          <a:off x="283536" y="1028616"/>
          <a:ext cx="11688726" cy="51233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32322">
                  <a:extLst>
                    <a:ext uri="{9D8B030D-6E8A-4147-A177-3AD203B41FA5}">
                      <a16:colId xmlns:a16="http://schemas.microsoft.com/office/drawing/2014/main" val="2538949309"/>
                    </a:ext>
                  </a:extLst>
                </a:gridCol>
                <a:gridCol w="1277654">
                  <a:extLst>
                    <a:ext uri="{9D8B030D-6E8A-4147-A177-3AD203B41FA5}">
                      <a16:colId xmlns:a16="http://schemas.microsoft.com/office/drawing/2014/main" val="2203432090"/>
                    </a:ext>
                  </a:extLst>
                </a:gridCol>
                <a:gridCol w="1565754">
                  <a:extLst>
                    <a:ext uri="{9D8B030D-6E8A-4147-A177-3AD203B41FA5}">
                      <a16:colId xmlns:a16="http://schemas.microsoft.com/office/drawing/2014/main" val="3558700112"/>
                    </a:ext>
                  </a:extLst>
                </a:gridCol>
                <a:gridCol w="1027134">
                  <a:extLst>
                    <a:ext uri="{9D8B030D-6E8A-4147-A177-3AD203B41FA5}">
                      <a16:colId xmlns:a16="http://schemas.microsoft.com/office/drawing/2014/main" val="1391082007"/>
                    </a:ext>
                  </a:extLst>
                </a:gridCol>
                <a:gridCol w="1628384">
                  <a:extLst>
                    <a:ext uri="{9D8B030D-6E8A-4147-A177-3AD203B41FA5}">
                      <a16:colId xmlns:a16="http://schemas.microsoft.com/office/drawing/2014/main" val="325941980"/>
                    </a:ext>
                  </a:extLst>
                </a:gridCol>
                <a:gridCol w="1227550">
                  <a:extLst>
                    <a:ext uri="{9D8B030D-6E8A-4147-A177-3AD203B41FA5}">
                      <a16:colId xmlns:a16="http://schemas.microsoft.com/office/drawing/2014/main" val="2795366708"/>
                    </a:ext>
                  </a:extLst>
                </a:gridCol>
                <a:gridCol w="3629928">
                  <a:extLst>
                    <a:ext uri="{9D8B030D-6E8A-4147-A177-3AD203B41FA5}">
                      <a16:colId xmlns:a16="http://schemas.microsoft.com/office/drawing/2014/main" val="2811805892"/>
                    </a:ext>
                  </a:extLst>
                </a:gridCol>
              </a:tblGrid>
              <a:tr h="671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Resource Dimension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Area of Concern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Focal Person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Respondents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Data/process validated 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Indicative Reference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Observations/Recommendations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747898"/>
                  </a:ext>
                </a:extLst>
              </a:tr>
              <a:tr h="160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PH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</a:t>
                      </a:r>
                      <a:endParaRPr lang="en-P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Inventory</a:t>
                      </a:r>
                      <a:endParaRPr lang="en-P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SH, HR In-charge/Head Teacher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MT, all teaching &amp; Non-Teaching, SGC, SPT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 Count,  Teacher’s profile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 file, SF 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Teacher’s Profile</a:t>
                      </a:r>
                      <a:endParaRPr lang="en-P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summarized/basic information of all teachers and  other personnel should be maintained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Schools to conduct regular HR inventory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187278"/>
                  </a:ext>
                </a:extLst>
              </a:tr>
              <a:tr h="1885374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SH, Head Teacher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MT, Teaching staffs, Non-Teaching Staff,  stakeholders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TANA, Training Needs, Graduate studies plan, IPCR Part IV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Human Resource Development Plan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the SHs to integrate these indicative references (</a:t>
                      </a: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TANA, training needs, Graduate studies plan, IPCR</a:t>
                      </a: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into one Staff Development Program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An intervention plan for all Teacher I which are in the service for more than 3 years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286489"/>
                  </a:ext>
                </a:extLst>
              </a:tr>
              <a:tr h="671018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Management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SHs, HT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Personnel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One-on-one Interview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83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8407CA-41E1-C526-A6C3-C3372B97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36" y="-29363"/>
            <a:ext cx="10515600" cy="864896"/>
          </a:xfrm>
        </p:spPr>
        <p:txBody>
          <a:bodyPr>
            <a:normAutofit/>
          </a:bodyPr>
          <a:lstStyle/>
          <a:p>
            <a:r>
              <a:rPr lang="en-PH" sz="3200" dirty="0">
                <a:solidFill>
                  <a:srgbClr val="D5D4E4"/>
                </a:solidFill>
              </a:rPr>
              <a:t>Observations: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6370D13-8E2D-B553-856D-8D939EC4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02980"/>
              </p:ext>
            </p:extLst>
          </p:nvPr>
        </p:nvGraphicFramePr>
        <p:xfrm>
          <a:off x="251637" y="1150968"/>
          <a:ext cx="11688726" cy="468707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79438">
                  <a:extLst>
                    <a:ext uri="{9D8B030D-6E8A-4147-A177-3AD203B41FA5}">
                      <a16:colId xmlns:a16="http://schemas.microsoft.com/office/drawing/2014/main" val="2538949309"/>
                    </a:ext>
                  </a:extLst>
                </a:gridCol>
                <a:gridCol w="1406105">
                  <a:extLst>
                    <a:ext uri="{9D8B030D-6E8A-4147-A177-3AD203B41FA5}">
                      <a16:colId xmlns:a16="http://schemas.microsoft.com/office/drawing/2014/main" val="220343209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58700112"/>
                    </a:ext>
                  </a:extLst>
                </a:gridCol>
                <a:gridCol w="1345721">
                  <a:extLst>
                    <a:ext uri="{9D8B030D-6E8A-4147-A177-3AD203B41FA5}">
                      <a16:colId xmlns:a16="http://schemas.microsoft.com/office/drawing/2014/main" val="1391082007"/>
                    </a:ext>
                  </a:extLst>
                </a:gridCol>
                <a:gridCol w="1628384">
                  <a:extLst>
                    <a:ext uri="{9D8B030D-6E8A-4147-A177-3AD203B41FA5}">
                      <a16:colId xmlns:a16="http://schemas.microsoft.com/office/drawing/2014/main" val="325941980"/>
                    </a:ext>
                  </a:extLst>
                </a:gridCol>
                <a:gridCol w="1227550">
                  <a:extLst>
                    <a:ext uri="{9D8B030D-6E8A-4147-A177-3AD203B41FA5}">
                      <a16:colId xmlns:a16="http://schemas.microsoft.com/office/drawing/2014/main" val="2795366708"/>
                    </a:ext>
                  </a:extLst>
                </a:gridCol>
                <a:gridCol w="3629928">
                  <a:extLst>
                    <a:ext uri="{9D8B030D-6E8A-4147-A177-3AD203B41FA5}">
                      <a16:colId xmlns:a16="http://schemas.microsoft.com/office/drawing/2014/main" val="2811805892"/>
                    </a:ext>
                  </a:extLst>
                </a:gridCol>
              </a:tblGrid>
              <a:tr h="540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Resource Dimension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Area of Concern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Focal Person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Respondents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Data/process validated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Indicative References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Observations/Recommendations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747898"/>
                  </a:ext>
                </a:extLst>
              </a:tr>
              <a:tr h="2627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Resource</a:t>
                      </a:r>
                      <a:endParaRPr lang="en-P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MOOE Liquidation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Accountant, AdAs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head, person in charge of School funds, SGC chair /rep, PTCA chair/reps, LGU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transactions, JEV, CDR, Liquidation Report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P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PH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 &amp; Water Bills, Travel expenses, Supplies &amp; Materials Expenses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Summary of Liquidation per month/year</a:t>
                      </a:r>
                      <a:endParaRPr lang="en-P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Aside from the GAM forms (JEV,CDR, Liquidation report), a summary of expenditure shall also be prepared showing utilization per expense code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187278"/>
                  </a:ext>
                </a:extLst>
              </a:tr>
              <a:tr h="1518701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Financial Expenditure (</a:t>
                      </a:r>
                      <a:r>
                        <a:rPr lang="en-PH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Canteen reports, GPP, SPG, IGP)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AdAs</a:t>
                      </a: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Program Owner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head, SGC, Student Government, PTA , LGU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Transactions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Financial Statement and other Official Documents</a:t>
                      </a:r>
                      <a:endParaRPr lang="en-P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Regular posting of financial statements/reports specially for stakeholders’ perusal (non-finance people)</a:t>
                      </a:r>
                      <a:endParaRPr lang="en-P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286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05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8407CA-41E1-C526-A6C3-C3372B97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36" y="-29363"/>
            <a:ext cx="10515600" cy="864896"/>
          </a:xfrm>
        </p:spPr>
        <p:txBody>
          <a:bodyPr>
            <a:normAutofit/>
          </a:bodyPr>
          <a:lstStyle/>
          <a:p>
            <a:r>
              <a:rPr lang="en-PH" sz="3200" dirty="0">
                <a:solidFill>
                  <a:srgbClr val="D5D4E4"/>
                </a:solidFill>
              </a:rPr>
              <a:t>Observations: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6370D13-8E2D-B553-856D-8D939EC4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81875"/>
              </p:ext>
            </p:extLst>
          </p:nvPr>
        </p:nvGraphicFramePr>
        <p:xfrm>
          <a:off x="251637" y="1150968"/>
          <a:ext cx="11688726" cy="488286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79438">
                  <a:extLst>
                    <a:ext uri="{9D8B030D-6E8A-4147-A177-3AD203B41FA5}">
                      <a16:colId xmlns:a16="http://schemas.microsoft.com/office/drawing/2014/main" val="2538949309"/>
                    </a:ext>
                  </a:extLst>
                </a:gridCol>
                <a:gridCol w="1291355">
                  <a:extLst>
                    <a:ext uri="{9D8B030D-6E8A-4147-A177-3AD203B41FA5}">
                      <a16:colId xmlns:a16="http://schemas.microsoft.com/office/drawing/2014/main" val="2203432090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3558700112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1391082007"/>
                    </a:ext>
                  </a:extLst>
                </a:gridCol>
                <a:gridCol w="1259456">
                  <a:extLst>
                    <a:ext uri="{9D8B030D-6E8A-4147-A177-3AD203B41FA5}">
                      <a16:colId xmlns:a16="http://schemas.microsoft.com/office/drawing/2014/main" val="325941980"/>
                    </a:ext>
                  </a:extLst>
                </a:gridCol>
                <a:gridCol w="2104846">
                  <a:extLst>
                    <a:ext uri="{9D8B030D-6E8A-4147-A177-3AD203B41FA5}">
                      <a16:colId xmlns:a16="http://schemas.microsoft.com/office/drawing/2014/main" val="2795366708"/>
                    </a:ext>
                  </a:extLst>
                </a:gridCol>
                <a:gridCol w="3426091">
                  <a:extLst>
                    <a:ext uri="{9D8B030D-6E8A-4147-A177-3AD203B41FA5}">
                      <a16:colId xmlns:a16="http://schemas.microsoft.com/office/drawing/2014/main" val="2811805892"/>
                    </a:ext>
                  </a:extLst>
                </a:gridCol>
              </a:tblGrid>
              <a:tr h="546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Resource Dimension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Area of Concern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Focal Person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Respondents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Data/process validated 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Indicative References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Observations/Recommendations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747898"/>
                  </a:ext>
                </a:extLst>
              </a:tr>
              <a:tr h="206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Resource</a:t>
                      </a:r>
                      <a:endParaRPr lang="en-P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 of Resources given by Stakeholders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Supply Officer, ASP Coordinator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SH, MT, SGC, SPT, PTA &amp; other stakeholders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Manner of Recording Donations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Summary of Donations (aside from </a:t>
                      </a: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BE Form 3</a:t>
                      </a: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Evidence of Pledges of support from external stakeholders </a:t>
                      </a:r>
                      <a:r>
                        <a:rPr lang="en-PH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resolutions, LGU Budget Plan reflecting allocation for the school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 of a regular status report on resources generated and disbursed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187278"/>
                  </a:ext>
                </a:extLst>
              </a:tr>
              <a:tr h="2273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P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DRRM Plan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DRRM Coordinator, Physical Facilities Coordinator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SH, All teaching &amp; non-teaching personnel, stakeholders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Ocular Inspection of School grounds and building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Development and Maintenance Plan, </a:t>
                      </a: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BE Form 1</a:t>
                      </a:r>
                      <a:endParaRPr lang="en-PH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Physical Development  in terms of cleanliness and safety should be given priority.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There are equipment for disposal which are being displayed/stored in the school grounds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which are restricted </a:t>
                      </a:r>
                      <a:r>
                        <a:rPr lang="en-PH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en-P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damaged buildings during typhoons, are advised to have precautionary signages such as yellow tapes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286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09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8407CA-41E1-C526-A6C3-C3372B97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36" y="-11315"/>
            <a:ext cx="10515600" cy="864896"/>
          </a:xfrm>
        </p:spPr>
        <p:txBody>
          <a:bodyPr>
            <a:normAutofit/>
          </a:bodyPr>
          <a:lstStyle/>
          <a:p>
            <a:r>
              <a:rPr lang="en-PH" sz="3200" dirty="0">
                <a:solidFill>
                  <a:srgbClr val="D5D4E4"/>
                </a:solidFill>
              </a:rPr>
              <a:t>Observations: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6370D13-8E2D-B553-856D-8D939EC4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132925"/>
              </p:ext>
            </p:extLst>
          </p:nvPr>
        </p:nvGraphicFramePr>
        <p:xfrm>
          <a:off x="251637" y="1228603"/>
          <a:ext cx="11688726" cy="48353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79438">
                  <a:extLst>
                    <a:ext uri="{9D8B030D-6E8A-4147-A177-3AD203B41FA5}">
                      <a16:colId xmlns:a16="http://schemas.microsoft.com/office/drawing/2014/main" val="2538949309"/>
                    </a:ext>
                  </a:extLst>
                </a:gridCol>
                <a:gridCol w="1291355">
                  <a:extLst>
                    <a:ext uri="{9D8B030D-6E8A-4147-A177-3AD203B41FA5}">
                      <a16:colId xmlns:a16="http://schemas.microsoft.com/office/drawing/2014/main" val="2203432090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3558700112"/>
                    </a:ext>
                  </a:extLst>
                </a:gridCol>
                <a:gridCol w="2337758">
                  <a:extLst>
                    <a:ext uri="{9D8B030D-6E8A-4147-A177-3AD203B41FA5}">
                      <a16:colId xmlns:a16="http://schemas.microsoft.com/office/drawing/2014/main" val="1391082007"/>
                    </a:ext>
                  </a:extLst>
                </a:gridCol>
                <a:gridCol w="1449238">
                  <a:extLst>
                    <a:ext uri="{9D8B030D-6E8A-4147-A177-3AD203B41FA5}">
                      <a16:colId xmlns:a16="http://schemas.microsoft.com/office/drawing/2014/main" val="325941980"/>
                    </a:ext>
                  </a:extLst>
                </a:gridCol>
                <a:gridCol w="1966823">
                  <a:extLst>
                    <a:ext uri="{9D8B030D-6E8A-4147-A177-3AD203B41FA5}">
                      <a16:colId xmlns:a16="http://schemas.microsoft.com/office/drawing/2014/main" val="2795366708"/>
                    </a:ext>
                  </a:extLst>
                </a:gridCol>
                <a:gridCol w="2261525">
                  <a:extLst>
                    <a:ext uri="{9D8B030D-6E8A-4147-A177-3AD203B41FA5}">
                      <a16:colId xmlns:a16="http://schemas.microsoft.com/office/drawing/2014/main" val="2811805892"/>
                    </a:ext>
                  </a:extLst>
                </a:gridCol>
              </a:tblGrid>
              <a:tr h="458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Resource Dimension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Area of Concern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Focal Person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Respondents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Data/process validated 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Indicative References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dirty="0">
                          <a:effectLst/>
                          <a:latin typeface="HelvLight" pitchFamily="2" charset="0"/>
                        </a:rPr>
                        <a:t>Observations/Recommendations</a:t>
                      </a:r>
                      <a:endParaRPr lang="en-PH" sz="1400" dirty="0">
                        <a:effectLst/>
                        <a:latin typeface="HelvLight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747898"/>
                  </a:ext>
                </a:extLst>
              </a:tr>
              <a:tr h="1349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Resource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Inventory of School Building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Facilities Coordinator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SH, All teaching &amp; non-teaching personnel, stakeholders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of functional/non-functional classroom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NSBI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187278"/>
                  </a:ext>
                </a:extLst>
              </a:tr>
              <a:tr h="1287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P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PPE Inventory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(e.g. Supplies &amp; Materials, ICT Equipment etc.)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Supply Officer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SH, All teaching &amp; non-teaching personnel, stakeholders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Inventory Process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School Physical Plant, Property &amp; Equipment Inventory</a:t>
                      </a:r>
                      <a:endParaRPr lang="en-P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Schools have no updated School Inventory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286489"/>
                  </a:ext>
                </a:extLst>
              </a:tr>
              <a:tr h="1110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PH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Titling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Facilities Coordinator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SH, Teaching and Non-teaching personnel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Title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 on school title processing (for those untitled)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802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59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8407CA-41E1-C526-A6C3-C3372B97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41" y="530106"/>
            <a:ext cx="10515600" cy="864896"/>
          </a:xfrm>
        </p:spPr>
        <p:txBody>
          <a:bodyPr>
            <a:normAutofit/>
          </a:bodyPr>
          <a:lstStyle/>
          <a:p>
            <a:r>
              <a:rPr lang="en-PH" sz="3200" dirty="0">
                <a:solidFill>
                  <a:srgbClr val="D5D4E4"/>
                </a:solidFill>
              </a:rPr>
              <a:t>In 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9E96F-BB2B-FF73-E51A-A469DDE073F0}"/>
              </a:ext>
            </a:extLst>
          </p:cNvPr>
          <p:cNvSpPr txBox="1"/>
          <p:nvPr/>
        </p:nvSpPr>
        <p:spPr>
          <a:xfrm>
            <a:off x="1173192" y="2114552"/>
            <a:ext cx="9135373" cy="1855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PH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SBM Management of Resources must have the strong support of School.</a:t>
            </a:r>
            <a:endParaRPr lang="en-P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PH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posting of financial statements/reports </a:t>
            </a:r>
            <a:endParaRPr lang="en-P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PH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 Development specifically ground improvements should be given priority</a:t>
            </a:r>
            <a:endParaRPr lang="en-P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PH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Functional and enhanced School Planning Team</a:t>
            </a:r>
            <a:endParaRPr lang="en-P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PH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conduct of inventory for human resources, PPEs, and other resources.</a:t>
            </a:r>
            <a:endParaRPr lang="en-P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PH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Proper packaging</a:t>
            </a:r>
            <a:endParaRPr lang="en-P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06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A0ECD41-FDEB-4776-9682-6C55AF428B80}" vid="{334E9C85-F5EE-4E1B-911A-156BDF38C4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SDO 2020 Powerpoint Template</Template>
  <TotalTime>3578</TotalTime>
  <Words>709</Words>
  <Application>Microsoft Office PowerPoint</Application>
  <PresentationFormat>Widescreen</PresentationFormat>
  <Paragraphs>134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Amasis MT Pro Black</vt:lpstr>
      <vt:lpstr>Arial</vt:lpstr>
      <vt:lpstr>Baguet Script</vt:lpstr>
      <vt:lpstr>Book Antiqua</vt:lpstr>
      <vt:lpstr>Bookman Old Style</vt:lpstr>
      <vt:lpstr>Calibri</vt:lpstr>
      <vt:lpstr>Calibri Light</vt:lpstr>
      <vt:lpstr>HelvLight</vt:lpstr>
      <vt:lpstr>Segoe UI</vt:lpstr>
      <vt:lpstr>Symbol</vt:lpstr>
      <vt:lpstr>Office Theme</vt:lpstr>
      <vt:lpstr> SCHOOL </vt:lpstr>
      <vt:lpstr> SBM MANAGEMENT OF RESOURCES</vt:lpstr>
      <vt:lpstr>3 SBM ORGANIZATIONAL RESOURCES</vt:lpstr>
      <vt:lpstr>Observations:</vt:lpstr>
      <vt:lpstr>Observations:</vt:lpstr>
      <vt:lpstr>Observations:</vt:lpstr>
      <vt:lpstr>Observations:</vt:lpstr>
      <vt:lpstr>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Jonas Carlo Trillana</dc:creator>
  <cp:lastModifiedBy>Oswaldo Valiente</cp:lastModifiedBy>
  <cp:revision>110</cp:revision>
  <dcterms:created xsi:type="dcterms:W3CDTF">2020-09-02T06:54:57Z</dcterms:created>
  <dcterms:modified xsi:type="dcterms:W3CDTF">2022-08-05T01:11:40Z</dcterms:modified>
</cp:coreProperties>
</file>